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60" r:id="rId5"/>
    <p:sldId id="271" r:id="rId6"/>
    <p:sldId id="268" r:id="rId7"/>
    <p:sldId id="261" r:id="rId8"/>
    <p:sldId id="262" r:id="rId9"/>
    <p:sldId id="263" r:id="rId10"/>
    <p:sldId id="269" r:id="rId11"/>
    <p:sldId id="270" r:id="rId12"/>
    <p:sldId id="264" r:id="rId13"/>
    <p:sldId id="265" r:id="rId14"/>
    <p:sldId id="266" r:id="rId15"/>
    <p:sldId id="267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07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37A97E87-31C4-453E-A3C1-FF85FA1914B3}" type="datetimeFigureOut">
              <a:rPr lang="ru-RU" smtClean="0"/>
              <a:pPr/>
              <a:t>10.04.2020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>
              <a:solidFill>
                <a:srgbClr val="7FD13B">
                  <a:tint val="20000"/>
                </a:srgbClr>
              </a:solidFill>
            </a:endParaRPr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F017AFAD-69F8-474A-ADDA-5DA8F93913D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12389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A97E87-31C4-453E-A3C1-FF85FA1914B3}" type="datetimeFigureOut">
              <a:rPr lang="ru-RU" smtClean="0">
                <a:solidFill>
                  <a:prstClr val="black"/>
                </a:solidFill>
              </a:rPr>
              <a:pPr/>
              <a:t>10.04.2020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17AFAD-69F8-474A-ADDA-5DA8F93913D1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30018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A97E87-31C4-453E-A3C1-FF85FA1914B3}" type="datetimeFigureOut">
              <a:rPr lang="ru-RU" smtClean="0">
                <a:solidFill>
                  <a:prstClr val="black"/>
                </a:solidFill>
              </a:rPr>
              <a:pPr/>
              <a:t>10.04.2020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17AFAD-69F8-474A-ADDA-5DA8F93913D1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02687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A97E87-31C4-453E-A3C1-FF85FA1914B3}" type="datetimeFigureOut">
              <a:rPr lang="ru-RU" smtClean="0">
                <a:solidFill>
                  <a:prstClr val="black"/>
                </a:solidFill>
              </a:rPr>
              <a:pPr/>
              <a:t>10.04.2020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17AFAD-69F8-474A-ADDA-5DA8F93913D1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9294106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A97E87-31C4-453E-A3C1-FF85FA1914B3}" type="datetimeFigureOut">
              <a:rPr lang="ru-RU" smtClean="0">
                <a:solidFill>
                  <a:prstClr val="white"/>
                </a:solidFill>
              </a:rPr>
              <a:pPr/>
              <a:t>10.04.2020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17AFAD-69F8-474A-ADDA-5DA8F93913D1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547398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A97E87-31C4-453E-A3C1-FF85FA1914B3}" type="datetimeFigureOut">
              <a:rPr lang="ru-RU" smtClean="0">
                <a:solidFill>
                  <a:prstClr val="white"/>
                </a:solidFill>
              </a:rPr>
              <a:pPr/>
              <a:t>10.04.2020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17AFAD-69F8-474A-ADDA-5DA8F93913D1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68264006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A97E87-31C4-453E-A3C1-FF85FA1914B3}" type="datetimeFigureOut">
              <a:rPr lang="ru-RU" smtClean="0">
                <a:solidFill>
                  <a:prstClr val="black"/>
                </a:solidFill>
              </a:rPr>
              <a:pPr/>
              <a:t>10.04.2020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17AFAD-69F8-474A-ADDA-5DA8F93913D1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421110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A97E87-31C4-453E-A3C1-FF85FA1914B3}" type="datetimeFigureOut">
              <a:rPr lang="ru-RU" smtClean="0">
                <a:solidFill>
                  <a:prstClr val="white"/>
                </a:solidFill>
              </a:rPr>
              <a:pPr/>
              <a:t>10.04.2020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17AFAD-69F8-474A-ADDA-5DA8F93913D1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10531465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A97E87-31C4-453E-A3C1-FF85FA1914B3}" type="datetimeFigureOut">
              <a:rPr lang="ru-RU" smtClean="0">
                <a:solidFill>
                  <a:prstClr val="black"/>
                </a:solidFill>
              </a:rPr>
              <a:pPr/>
              <a:t>10.04.2020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17AFAD-69F8-474A-ADDA-5DA8F93913D1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0823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/>
          <a:p>
            <a:fld id="{37A97E87-31C4-453E-A3C1-FF85FA1914B3}" type="datetimeFigureOut">
              <a:rPr lang="ru-RU" smtClean="0">
                <a:solidFill>
                  <a:prstClr val="black"/>
                </a:solidFill>
              </a:rPr>
              <a:pPr/>
              <a:t>10.04.2020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17AFAD-69F8-474A-ADDA-5DA8F93913D1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828307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37A97E87-31C4-453E-A3C1-FF85FA1914B3}" type="datetimeFigureOut">
              <a:rPr lang="ru-RU" smtClean="0">
                <a:solidFill>
                  <a:prstClr val="white"/>
                </a:solidFill>
              </a:rPr>
              <a:pPr/>
              <a:t>10.04.2020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F017AFAD-69F8-474A-ADDA-5DA8F93913D1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385250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37A97E87-31C4-453E-A3C1-FF85FA1914B3}" type="datetimeFigureOut">
              <a:rPr lang="ru-RU" smtClean="0">
                <a:solidFill>
                  <a:prstClr val="black"/>
                </a:solidFill>
              </a:rPr>
              <a:pPr/>
              <a:t>10.04.2020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F017AFAD-69F8-474A-ADDA-5DA8F93913D1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51490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54046" y="2856664"/>
            <a:ext cx="7772400" cy="86036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000" dirty="0" smtClean="0">
                <a:solidFill>
                  <a:schemeClr val="tx1"/>
                </a:solidFill>
              </a:rPr>
              <a:t>Скрипкина Надежда Витальевна, заместитель директора по учебной работе МБОУ «Школа-интернат № 4 г. Челябинска»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5800" y="3933055"/>
            <a:ext cx="7990656" cy="1080121"/>
          </a:xfrm>
        </p:spPr>
        <p:txBody>
          <a:bodyPr>
            <a:normAutofit fontScale="92500" lnSpcReduction="20000"/>
          </a:bodyPr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Формы взаимодействия образовательной организации с семьей ребенка с расстройствами аутистического спектра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27" t="8080" r="15343" b="19422"/>
          <a:stretch/>
        </p:blipFill>
        <p:spPr>
          <a:xfrm>
            <a:off x="2555776" y="116632"/>
            <a:ext cx="3384376" cy="27400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419519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25352630"/>
              </p:ext>
            </p:extLst>
          </p:nvPr>
        </p:nvGraphicFramePr>
        <p:xfrm>
          <a:off x="251521" y="1556791"/>
          <a:ext cx="8640958" cy="4248473"/>
        </p:xfrm>
        <a:graphic>
          <a:graphicData uri="http://schemas.openxmlformats.org/drawingml/2006/table">
            <a:tbl>
              <a:tblPr firstRow="1" firstCol="1" bandRow="1"/>
              <a:tblGrid>
                <a:gridCol w="1192831"/>
                <a:gridCol w="1124386"/>
                <a:gridCol w="1124386"/>
                <a:gridCol w="1053957"/>
                <a:gridCol w="1053957"/>
                <a:gridCol w="1053957"/>
                <a:gridCol w="1053957"/>
                <a:gridCol w="983527"/>
              </a:tblGrid>
              <a:tr h="570208">
                <a:tc row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Учебный год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339" marR="60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Адаптационные группы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339" marR="60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Ресурсный класс (режим поддержки)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339" marR="60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Школа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339" marR="603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Количество консультаций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339" marR="60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4041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Коррекционные занятия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339" marR="60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Тьюторское сопровождение (кол-во занятий)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339" marR="60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Коррекционные занятия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339" marR="60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Тьюторское</a:t>
                      </a: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сопровождение (кол-во уроков)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339" marR="60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Коррекционные занятия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339" marR="603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Тьюторское</a:t>
                      </a: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сопровождение (кол-во уроков)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339" marR="603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70208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2017-2018 уч. год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339" marR="603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294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339" marR="60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21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339" marR="60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190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339" marR="60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20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339" marR="60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84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339" marR="603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87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339" marR="603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120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339" marR="60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0208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2018-2019 уч. год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339" marR="603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355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339" marR="60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30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339" marR="60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286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339" marR="60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20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339" marR="60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96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339" marR="603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115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339" marR="603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121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339" marR="60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40417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2019-2020 уч. год (информация на 01.02.2020 г.)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339" marR="603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73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339" marR="60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13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339" marR="60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101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339" marR="60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136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339" marR="60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420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339" marR="603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39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339" marR="603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57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339" marR="60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7015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Итого: 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339" marR="603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722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339" marR="60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64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339" marR="60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577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339" marR="60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176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339" marR="60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600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339" marR="603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241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339" marR="603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298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339" marR="60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Итоги реализации коррекционно –развивающего направления ГРЦ «Росток»</a:t>
            </a:r>
            <a:endParaRPr lang="ru-RU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741442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Дистанционное обучение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1800" dirty="0" smtClean="0"/>
              <a:t>Рекомендации родителям и специалистам</a:t>
            </a:r>
            <a:endParaRPr lang="ru-RU" sz="1800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0866" y="399418"/>
            <a:ext cx="6907367" cy="4322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919874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algn="just"/>
            <a:r>
              <a:rPr lang="ru-RU" dirty="0" smtClean="0"/>
              <a:t>В </a:t>
            </a:r>
            <a:r>
              <a:rPr lang="ru-RU" dirty="0"/>
              <a:t>сложившейся ситуации дистанционного обучения сохранение активности ребенка в обучении, так же, как и его вовлечение в осмысленный уклад домашней жизни, полностью зависит от близких людей, которые, в свою очередь, также нуждаются в консультациях и поддержке. Поэтому необходим регулярный дистанционный контакт семьи со специалистами, чтобы оперативно обсуждать возникающие трудности (это можно делать, по согласованию с родителями, посредством электронной почты, по </a:t>
            </a:r>
            <a:r>
              <a:rPr lang="ru-RU" dirty="0" smtClean="0"/>
              <a:t>телефону, </a:t>
            </a:r>
            <a:r>
              <a:rPr lang="en-US" dirty="0" smtClean="0"/>
              <a:t>ZOOM</a:t>
            </a:r>
            <a:r>
              <a:rPr lang="ru-RU" dirty="0" smtClean="0"/>
              <a:t> и </a:t>
            </a:r>
            <a:r>
              <a:rPr lang="ru-RU" dirty="0"/>
              <a:t>т.п.). 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31075" y="300764"/>
            <a:ext cx="8229600" cy="1143000"/>
          </a:xfrm>
        </p:spPr>
        <p:txBody>
          <a:bodyPr>
            <a:noAutofit/>
          </a:bodyPr>
          <a:lstStyle/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Рекомендации по взаимодействию специалистов с семьёй ребенка в условиях дистанционного обучения</a:t>
            </a:r>
            <a:endParaRPr lang="ru-RU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241777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79512" y="1916832"/>
            <a:ext cx="8784976" cy="4320480"/>
          </a:xfrm>
        </p:spPr>
        <p:txBody>
          <a:bodyPr>
            <a:normAutofit fontScale="40000" lnSpcReduction="20000"/>
          </a:bodyPr>
          <a:lstStyle/>
          <a:p>
            <a:pPr algn="just"/>
            <a:r>
              <a:rPr lang="ru-RU" sz="5000" dirty="0" smtClean="0"/>
              <a:t>организация </a:t>
            </a:r>
            <a:r>
              <a:rPr lang="ru-RU" sz="5000" dirty="0"/>
              <a:t>целостного распорядка дня</a:t>
            </a:r>
            <a:r>
              <a:rPr lang="ru-RU" sz="5000" dirty="0" smtClean="0"/>
              <a:t>.</a:t>
            </a:r>
          </a:p>
          <a:p>
            <a:pPr algn="just"/>
            <a:r>
              <a:rPr lang="ru-RU" sz="5000" dirty="0" smtClean="0"/>
              <a:t>организация </a:t>
            </a:r>
            <a:r>
              <a:rPr lang="ru-RU" sz="5000" dirty="0"/>
              <a:t>процесса дистанционного обучения школьника</a:t>
            </a:r>
            <a:r>
              <a:rPr lang="ru-RU" sz="5000" dirty="0" smtClean="0"/>
              <a:t>.</a:t>
            </a:r>
          </a:p>
          <a:p>
            <a:pPr algn="just"/>
            <a:r>
              <a:rPr lang="ru-RU" sz="5000" dirty="0" smtClean="0"/>
              <a:t>необходимо обговорить</a:t>
            </a:r>
            <a:r>
              <a:rPr lang="ru-RU" sz="5000" dirty="0"/>
              <a:t>, что овладение учебным материалом ребенком с аутизмом при дистанционном обучении не может быть столь же интенсивным, как при обучении в классе</a:t>
            </a:r>
            <a:r>
              <a:rPr lang="ru-RU" sz="5000" dirty="0" smtClean="0"/>
              <a:t>.</a:t>
            </a:r>
          </a:p>
          <a:p>
            <a:pPr algn="just"/>
            <a:r>
              <a:rPr lang="ru-RU" sz="5000" dirty="0" smtClean="0"/>
              <a:t>как </a:t>
            </a:r>
            <a:r>
              <a:rPr lang="ru-RU" sz="5000" dirty="0"/>
              <a:t>можно использовать современные технические возможности, интернет для расширения кругозора ребенка и формирования учебных интересов</a:t>
            </a:r>
            <a:r>
              <a:rPr lang="ru-RU" sz="5000" dirty="0" smtClean="0"/>
              <a:t>.</a:t>
            </a:r>
          </a:p>
          <a:p>
            <a:pPr algn="just"/>
            <a:r>
              <a:rPr lang="ru-RU" sz="5000" dirty="0" smtClean="0"/>
              <a:t>не </a:t>
            </a:r>
            <a:r>
              <a:rPr lang="ru-RU" sz="5000" dirty="0"/>
              <a:t>вызывает ли </a:t>
            </a:r>
            <a:r>
              <a:rPr lang="ru-RU" sz="5000" dirty="0" smtClean="0"/>
              <a:t>данная ситуация </a:t>
            </a:r>
            <a:r>
              <a:rPr lang="ru-RU" sz="5000" dirty="0"/>
              <a:t>у школьника с аутистическим расстройством сильной тревоги, страха</a:t>
            </a:r>
            <a:r>
              <a:rPr lang="ru-RU" sz="5000" dirty="0" smtClean="0"/>
              <a:t>.</a:t>
            </a:r>
          </a:p>
          <a:p>
            <a:pPr algn="just"/>
            <a:r>
              <a:rPr lang="ru-RU" sz="5000" dirty="0" smtClean="0"/>
              <a:t>как </a:t>
            </a:r>
            <a:r>
              <a:rPr lang="ru-RU" sz="5000" dirty="0"/>
              <a:t>противостоять разрыву привычных для ребенка с РАС социальных связей</a:t>
            </a:r>
            <a:r>
              <a:rPr lang="ru-RU" sz="5000" dirty="0" smtClean="0"/>
              <a:t>.</a:t>
            </a:r>
          </a:p>
          <a:p>
            <a:pPr algn="just"/>
            <a:r>
              <a:rPr lang="ru-RU" sz="5000" dirty="0"/>
              <a:t>в</a:t>
            </a:r>
            <a:r>
              <a:rPr lang="ru-RU" sz="5000" dirty="0" smtClean="0"/>
              <a:t> </a:t>
            </a:r>
            <a:r>
              <a:rPr lang="ru-RU" sz="5000" dirty="0"/>
              <a:t>случае, если ребенок (подросток) до своей вынужденной изоляции был членом детской группы, в которой тренировал навыки общения, важно попытаться сохранить ее</a:t>
            </a:r>
            <a:r>
              <a:rPr lang="ru-RU" sz="5000" dirty="0" smtClean="0"/>
              <a:t>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1440160"/>
          </a:xfrm>
        </p:spPr>
        <p:txBody>
          <a:bodyPr>
            <a:noAutofit/>
          </a:bodyPr>
          <a:lstStyle/>
          <a:p>
            <a:pPr algn="ctr"/>
            <a:r>
              <a:rPr lang="ru-RU" sz="2000" dirty="0">
                <a:solidFill>
                  <a:schemeClr val="tx1"/>
                </a:solidFill>
              </a:rPr>
              <a:t>При взаимодействии родителей ученика с РАС </a:t>
            </a:r>
            <a:r>
              <a:rPr lang="ru-RU" sz="2000" dirty="0" smtClean="0">
                <a:solidFill>
                  <a:schemeClr val="tx1"/>
                </a:solidFill>
              </a:rPr>
              <a:t>с педагогами-психологами, </a:t>
            </a:r>
            <a:r>
              <a:rPr lang="ru-RU" sz="2000" dirty="0" err="1">
                <a:solidFill>
                  <a:schemeClr val="tx1"/>
                </a:solidFill>
              </a:rPr>
              <a:t>тьюторами</a:t>
            </a:r>
            <a:r>
              <a:rPr lang="ru-RU" sz="2000" dirty="0">
                <a:solidFill>
                  <a:schemeClr val="tx1"/>
                </a:solidFill>
              </a:rPr>
              <a:t>, учителями-дефектологами и </a:t>
            </a:r>
            <a:r>
              <a:rPr lang="ru-RU" sz="2000" dirty="0" smtClean="0">
                <a:solidFill>
                  <a:schemeClr val="tx1"/>
                </a:solidFill>
              </a:rPr>
              <a:t>учителями-логопедами </a:t>
            </a:r>
            <a:r>
              <a:rPr lang="ru-RU" sz="2000" dirty="0">
                <a:solidFill>
                  <a:schemeClr val="tx1"/>
                </a:solidFill>
              </a:rPr>
              <a:t>целесообразно выделить и обсудить следующие темы:</a:t>
            </a:r>
          </a:p>
        </p:txBody>
      </p:sp>
    </p:spTree>
    <p:extLst>
      <p:ext uri="{BB962C8B-B14F-4D97-AF65-F5344CB8AC3E}">
        <p14:creationId xmlns:p14="http://schemas.microsoft.com/office/powerpoint/2010/main" val="252574047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57200" y="1481328"/>
            <a:ext cx="8435280" cy="4683976"/>
          </a:xfrm>
        </p:spPr>
        <p:txBody>
          <a:bodyPr>
            <a:normAutofit fontScale="25000" lnSpcReduction="20000"/>
          </a:bodyPr>
          <a:lstStyle/>
          <a:p>
            <a:pPr marL="109728" indent="0" algn="just">
              <a:buNone/>
            </a:pPr>
            <a:r>
              <a:rPr lang="ru-RU" sz="8600" dirty="0" smtClean="0"/>
              <a:t>1. Возможность </a:t>
            </a:r>
            <a:r>
              <a:rPr lang="ru-RU" sz="8600" dirty="0"/>
              <a:t>совместной с близкими хозяйственно-бытовой деятельности, обучения новым бытовым навыкам. Близкие могут, в частности, заниматься совместно с аутичным ребенком приготовлением еды, уборкой и другими делами, составлением списка необходимых покупок</a:t>
            </a:r>
            <a:r>
              <a:rPr lang="ru-RU" sz="8600" dirty="0" smtClean="0"/>
              <a:t>.</a:t>
            </a:r>
          </a:p>
          <a:p>
            <a:pPr marL="109728" indent="0" algn="just">
              <a:buNone/>
            </a:pPr>
            <a:r>
              <a:rPr lang="ru-RU" sz="8600" dirty="0" smtClean="0"/>
              <a:t>2. Это возможность совместного досуга </a:t>
            </a:r>
            <a:r>
              <a:rPr lang="ru-RU" sz="8600" dirty="0"/>
              <a:t>с близкими людьми, который можно посвятить:</a:t>
            </a:r>
          </a:p>
          <a:p>
            <a:r>
              <a:rPr lang="ru-RU" sz="8600" dirty="0" smtClean="0"/>
              <a:t>играм </a:t>
            </a:r>
            <a:r>
              <a:rPr lang="ru-RU" sz="8600" dirty="0"/>
              <a:t>с правилами (настольным, активным);</a:t>
            </a:r>
          </a:p>
          <a:p>
            <a:r>
              <a:rPr lang="ru-RU" sz="8600" dirty="0" smtClean="0"/>
              <a:t>совместному </a:t>
            </a:r>
            <a:r>
              <a:rPr lang="ru-RU" sz="8600" dirty="0"/>
              <a:t>чтению художественной литературы и совместному просмотру и обсуждению фильмов (</a:t>
            </a:r>
            <a:r>
              <a:rPr lang="ru-RU" sz="8600" dirty="0" smtClean="0"/>
              <a:t>мультфильмов);</a:t>
            </a:r>
            <a:endParaRPr lang="ru-RU" sz="8600" dirty="0"/>
          </a:p>
          <a:p>
            <a:r>
              <a:rPr lang="ru-RU" sz="8600" dirty="0" smtClean="0"/>
              <a:t>совместному </a:t>
            </a:r>
            <a:r>
              <a:rPr lang="ru-RU" sz="8600" dirty="0"/>
              <a:t>с ребенком ведению дневника, в котором отражаются актуальные события и впечатления;</a:t>
            </a:r>
          </a:p>
          <a:p>
            <a:r>
              <a:rPr lang="ru-RU" sz="8600" dirty="0" smtClean="0"/>
              <a:t>просмотру </a:t>
            </a:r>
            <a:r>
              <a:rPr lang="ru-RU" sz="8600" dirty="0"/>
              <a:t>и обсуждению семейных фотографий, составлению подписей к ним.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Напомнить родителям о положительных возможностях дистанционного обучения</a:t>
            </a:r>
            <a:endParaRPr lang="ru-RU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245519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07504" y="980728"/>
            <a:ext cx="8928992" cy="5328592"/>
          </a:xfrm>
        </p:spPr>
        <p:txBody>
          <a:bodyPr>
            <a:normAutofit fontScale="62500" lnSpcReduction="20000"/>
          </a:bodyPr>
          <a:lstStyle/>
          <a:p>
            <a:pPr algn="just"/>
            <a:r>
              <a:rPr lang="ru-RU" b="1" dirty="0" err="1"/>
              <a:t>Баенская</a:t>
            </a:r>
            <a:r>
              <a:rPr lang="ru-RU" b="1" dirty="0"/>
              <a:t> Е.Р.</a:t>
            </a:r>
            <a:r>
              <a:rPr lang="ru-RU" dirty="0"/>
              <a:t> Использование сюжетного рисования в коррекционной работе с аутичными детьми// Альманах ИКП РАО [Электронный ресурс] . – 2014. - №20 https://alldef.ru/ru/articles/almanah-20/ispolzovanie-sjuzhetnogo-risovanija-v-korrekcionnoj</a:t>
            </a:r>
          </a:p>
          <a:p>
            <a:pPr algn="just"/>
            <a:r>
              <a:rPr lang="ru-RU" b="1" dirty="0" err="1"/>
              <a:t>Богорад</a:t>
            </a:r>
            <a:r>
              <a:rPr lang="ru-RU" b="1" dirty="0"/>
              <a:t> П.Л., Загуменная О.В. </a:t>
            </a:r>
            <a:r>
              <a:rPr lang="ru-RU" dirty="0"/>
              <a:t>В помощь учителям и родителям: рекомендации по выполнению домашних заданий. Быстро? Вместе? С помощью? // Аутизм и нарушения развития. – 2014. - № 3; 2015. - №№ 1, 2.</a:t>
            </a:r>
          </a:p>
          <a:p>
            <a:pPr algn="just"/>
            <a:r>
              <a:rPr lang="ru-RU" b="1" dirty="0"/>
              <a:t>Грей К. </a:t>
            </a:r>
            <a:r>
              <a:rPr lang="ru-RU" dirty="0"/>
              <a:t>Социальные Истории. Инновационная методика для развития социальной компетенции у детей с аутизмом – Екатеринбург: Рама </a:t>
            </a:r>
            <a:r>
              <a:rPr lang="ru-RU" dirty="0" err="1"/>
              <a:t>Паблишинг</a:t>
            </a:r>
            <a:r>
              <a:rPr lang="ru-RU" dirty="0"/>
              <a:t>, 2018. -- 432 с.</a:t>
            </a:r>
          </a:p>
          <a:p>
            <a:pPr algn="just"/>
            <a:r>
              <a:rPr lang="ru-RU" b="1" dirty="0"/>
              <a:t>Костин И.А. </a:t>
            </a:r>
            <a:r>
              <a:rPr lang="ru-RU" dirty="0"/>
              <a:t>Совместное изучение художественных книг и кино как метод коррекционной работы с эмоциональной сферой при расстройствах аутистического спектра [Электронный ресурс] // Клиническая и специальная психология. - 2017. - Том 6. - № 3. - С. 104–115.</a:t>
            </a:r>
          </a:p>
          <a:p>
            <a:pPr algn="just"/>
            <a:r>
              <a:rPr lang="ru-RU" b="1" dirty="0"/>
              <a:t>Материалы Федерального ресурсного центра по аутизму</a:t>
            </a:r>
            <a:r>
              <a:rPr lang="ru-RU" dirty="0"/>
              <a:t> для дистанционного консультирования родителей: https://autism-frc.ru/school/distant_reccomend</a:t>
            </a:r>
          </a:p>
          <a:p>
            <a:pPr algn="just"/>
            <a:r>
              <a:rPr lang="ru-RU" b="1" dirty="0"/>
              <a:t>Никольская О.С.</a:t>
            </a:r>
            <a:r>
              <a:rPr lang="ru-RU" dirty="0"/>
              <a:t> Психологическая помощь ребенку с аутизмом в процессе совместного чтения// Альманах ИКП РАО [Электронный ресурс] . – 2014. - №20 https://alldef.ru/ru/articles/almanah-20/psihologicheskaja-pomosch-rebenku-s-autizmom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/>
          </a:bodyPr>
          <a:lstStyle/>
          <a:p>
            <a:pPr algn="ctr"/>
            <a:r>
              <a:rPr lang="ru-RU" sz="2800" dirty="0">
                <a:solidFill>
                  <a:schemeClr val="tx1"/>
                </a:solidFill>
              </a:rPr>
              <a:t>Полезные статьи и источники:</a:t>
            </a:r>
          </a:p>
        </p:txBody>
      </p:sp>
    </p:spTree>
    <p:extLst>
      <p:ext uri="{BB962C8B-B14F-4D97-AF65-F5344CB8AC3E}">
        <p14:creationId xmlns:p14="http://schemas.microsoft.com/office/powerpoint/2010/main" val="31206878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dirty="0" smtClean="0">
                <a:solidFill>
                  <a:schemeClr val="tx1"/>
                </a:solidFill>
              </a:rPr>
              <a:t>Создание </a:t>
            </a:r>
            <a:r>
              <a:rPr lang="ru-RU" sz="3200" dirty="0">
                <a:solidFill>
                  <a:schemeClr val="tx1"/>
                </a:solidFill>
              </a:rPr>
              <a:t>адаптивной пространственно-временной среды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Организация </a:t>
            </a:r>
            <a:r>
              <a:rPr lang="ru-RU" dirty="0">
                <a:solidFill>
                  <a:schemeClr val="tx1"/>
                </a:solidFill>
              </a:rPr>
              <a:t>пространства </a:t>
            </a:r>
            <a:r>
              <a:rPr lang="ru-RU" dirty="0" smtClean="0">
                <a:solidFill>
                  <a:schemeClr val="tx1"/>
                </a:solidFill>
              </a:rPr>
              <a:t>помещения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Разметка времени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/>
        <p:txBody>
          <a:bodyPr>
            <a:normAutofit fontScale="92500" lnSpcReduction="20000"/>
          </a:bodyPr>
          <a:lstStyle/>
          <a:p>
            <a:pPr marL="109728" indent="0">
              <a:buNone/>
            </a:pPr>
            <a:r>
              <a:rPr lang="ru-RU" sz="2600" dirty="0">
                <a:latin typeface="Calibri"/>
                <a:ea typeface="Calibri"/>
                <a:cs typeface="Times New Roman"/>
              </a:rPr>
              <a:t>- Обязательное зонирование групповой комнаты</a:t>
            </a:r>
            <a:br>
              <a:rPr lang="ru-RU" sz="2600" dirty="0">
                <a:latin typeface="Calibri"/>
                <a:ea typeface="Calibri"/>
                <a:cs typeface="Times New Roman"/>
              </a:rPr>
            </a:br>
            <a:r>
              <a:rPr lang="ru-RU" sz="2600" dirty="0">
                <a:latin typeface="Calibri"/>
                <a:ea typeface="Calibri"/>
                <a:cs typeface="Times New Roman"/>
              </a:rPr>
              <a:t>- Создание места для релаксации </a:t>
            </a:r>
            <a:br>
              <a:rPr lang="ru-RU" sz="2600" dirty="0">
                <a:latin typeface="Calibri"/>
                <a:ea typeface="Calibri"/>
                <a:cs typeface="Times New Roman"/>
              </a:rPr>
            </a:br>
            <a:r>
              <a:rPr lang="ru-RU" sz="2600" dirty="0">
                <a:latin typeface="Calibri"/>
                <a:ea typeface="Calibri"/>
                <a:cs typeface="Times New Roman"/>
              </a:rPr>
              <a:t>- Создание сенсорно-обогащённой среды</a:t>
            </a:r>
            <a:br>
              <a:rPr lang="ru-RU" sz="2600" dirty="0">
                <a:latin typeface="Calibri"/>
                <a:ea typeface="Calibri"/>
                <a:cs typeface="Times New Roman"/>
              </a:rPr>
            </a:br>
            <a:r>
              <a:rPr lang="ru-RU" sz="2600" dirty="0"/>
              <a:t>- Визуальное расписание</a:t>
            </a:r>
          </a:p>
          <a:p>
            <a:pPr marL="109728" indent="0">
              <a:buNone/>
            </a:pPr>
            <a:r>
              <a:rPr lang="ru-RU" sz="2600" dirty="0"/>
              <a:t>- Визуальная поддержка деятельности ребенка</a:t>
            </a:r>
          </a:p>
          <a:p>
            <a:pPr marL="109728" indent="0">
              <a:buNone/>
            </a:pPr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700808"/>
            <a:ext cx="3888433" cy="3240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004713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Ресурсный центр «РОСТОК»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Структура ГРЦ «Росток»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Открытие 01.08.2017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323528" y="1444294"/>
            <a:ext cx="4173860" cy="3941763"/>
          </a:xfrm>
        </p:spPr>
        <p:txBody>
          <a:bodyPr>
            <a:normAutofit/>
          </a:bodyPr>
          <a:lstStyle/>
          <a:p>
            <a:pPr marL="109728" indent="0">
              <a:buNone/>
            </a:pPr>
            <a:r>
              <a:rPr lang="ru-RU" dirty="0" smtClean="0"/>
              <a:t>1.Ресурсный </a:t>
            </a:r>
            <a:r>
              <a:rPr lang="ru-RU" dirty="0"/>
              <a:t>класс; </a:t>
            </a:r>
          </a:p>
          <a:p>
            <a:pPr marL="109728" indent="0">
              <a:buNone/>
            </a:pPr>
            <a:r>
              <a:rPr lang="ru-RU" dirty="0" smtClean="0"/>
              <a:t>2.Ааптационные </a:t>
            </a:r>
            <a:r>
              <a:rPr lang="ru-RU" dirty="0"/>
              <a:t>группы;</a:t>
            </a:r>
          </a:p>
          <a:p>
            <a:pPr marL="109728" indent="0">
              <a:buNone/>
            </a:pPr>
            <a:r>
              <a:rPr lang="ru-RU" dirty="0" smtClean="0"/>
              <a:t>3.Консультационно-методический пункт</a:t>
            </a:r>
          </a:p>
          <a:p>
            <a:pPr marL="109728" indent="0">
              <a:buNone/>
            </a:pPr>
            <a:endParaRPr lang="ru-RU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068960"/>
            <a:ext cx="3672408" cy="2376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1340768"/>
            <a:ext cx="3456384" cy="40324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050500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algn="just"/>
            <a:r>
              <a:rPr lang="ru-RU" dirty="0" smtClean="0"/>
              <a:t>профессионализм </a:t>
            </a:r>
            <a:r>
              <a:rPr lang="ru-RU" dirty="0"/>
              <a:t>психолого-педагогического состава, работающего с детьми с РАС; </a:t>
            </a:r>
          </a:p>
          <a:p>
            <a:pPr algn="just"/>
            <a:r>
              <a:rPr lang="ru-RU" dirty="0" smtClean="0"/>
              <a:t>интенсивная </a:t>
            </a:r>
            <a:r>
              <a:rPr lang="ru-RU" dirty="0"/>
              <a:t>коррекционная поддержка </a:t>
            </a:r>
            <a:r>
              <a:rPr lang="ru-RU" dirty="0" smtClean="0"/>
              <a:t>обучающихся </a:t>
            </a:r>
            <a:r>
              <a:rPr lang="ru-RU" dirty="0"/>
              <a:t>с РАС с использованием передовых технологий </a:t>
            </a:r>
            <a:r>
              <a:rPr lang="ru-RU" dirty="0" err="1"/>
              <a:t>психокоррекционного</a:t>
            </a:r>
            <a:r>
              <a:rPr lang="ru-RU" dirty="0"/>
              <a:t> воздействия;</a:t>
            </a:r>
          </a:p>
          <a:p>
            <a:pPr algn="just"/>
            <a:r>
              <a:rPr lang="ru-RU" dirty="0" smtClean="0"/>
              <a:t>общие </a:t>
            </a:r>
            <a:r>
              <a:rPr lang="ru-RU" dirty="0"/>
              <a:t>ценностные ориентиры в профессиональной деятельности специалистов, работающих с детьми с РАС; </a:t>
            </a:r>
          </a:p>
          <a:p>
            <a:pPr algn="just"/>
            <a:r>
              <a:rPr lang="ru-RU" dirty="0" smtClean="0"/>
              <a:t>специально </a:t>
            </a:r>
            <a:r>
              <a:rPr lang="ru-RU" dirty="0"/>
              <a:t>организованная пространственно-образовательная среда обучения и воспитания детей с РАС.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2400" dirty="0">
                <a:solidFill>
                  <a:schemeClr val="tx1"/>
                </a:solidFill>
              </a:rPr>
              <a:t>Коррекционно-развивающее направление ГРЦ </a:t>
            </a:r>
            <a:r>
              <a:rPr lang="ru-RU" sz="2400" dirty="0" smtClean="0">
                <a:solidFill>
                  <a:schemeClr val="tx1"/>
                </a:solidFill>
              </a:rPr>
              <a:t>«Росток» реализуется </a:t>
            </a:r>
            <a:r>
              <a:rPr lang="ru-RU" sz="2400" dirty="0">
                <a:solidFill>
                  <a:schemeClr val="tx1"/>
                </a:solidFill>
              </a:rPr>
              <a:t>при соблюдении следующих условий:</a:t>
            </a:r>
          </a:p>
        </p:txBody>
      </p:sp>
    </p:spTree>
    <p:extLst>
      <p:ext uri="{BB962C8B-B14F-4D97-AF65-F5344CB8AC3E}">
        <p14:creationId xmlns:p14="http://schemas.microsoft.com/office/powerpoint/2010/main" val="2007910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400" dirty="0"/>
              <a:t>Перечень дидактических пособий и инвентаря ГРЦ «Росток» включает 101 наименование.</a:t>
            </a:r>
          </a:p>
          <a:p>
            <a:r>
              <a:rPr lang="ru-RU" sz="2400" dirty="0"/>
              <a:t>Специалисты ГРЦ «Росток»</a:t>
            </a:r>
          </a:p>
          <a:p>
            <a:r>
              <a:rPr lang="ru-RU" sz="2400" dirty="0"/>
              <a:t> изготовили 63 пособия.</a:t>
            </a:r>
          </a:p>
          <a:p>
            <a:r>
              <a:rPr lang="ru-RU" sz="2400" dirty="0"/>
              <a:t>Изготовлены карточки</a:t>
            </a:r>
          </a:p>
          <a:p>
            <a:r>
              <a:rPr lang="ru-RU" sz="2400" dirty="0"/>
              <a:t>для внедрения системы </a:t>
            </a:r>
          </a:p>
          <a:p>
            <a:r>
              <a:rPr lang="ru-RU" sz="2400" dirty="0"/>
              <a:t>альтернативной </a:t>
            </a:r>
          </a:p>
          <a:p>
            <a:r>
              <a:rPr lang="ru-RU" sz="2400" dirty="0"/>
              <a:t>коммуникации у </a:t>
            </a:r>
          </a:p>
          <a:p>
            <a:r>
              <a:rPr lang="ru-RU" sz="2400" dirty="0"/>
              <a:t>невербальных детей с РАС.</a:t>
            </a:r>
            <a:r>
              <a:rPr lang="ru-RU" dirty="0"/>
              <a:t> 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400" dirty="0">
                <a:solidFill>
                  <a:schemeClr val="tx1"/>
                </a:solidFill>
              </a:rPr>
              <a:t>Специально организованная пространственно-образовательная среда обучения и воспитания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2420888"/>
            <a:ext cx="3456384" cy="3312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063684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>
            <a:normAutofit/>
          </a:bodyPr>
          <a:lstStyle/>
          <a:p>
            <a:pPr algn="ctr"/>
            <a:r>
              <a:rPr lang="ru-RU" sz="2000" dirty="0" smtClean="0">
                <a:solidFill>
                  <a:schemeClr val="tx1"/>
                </a:solidFill>
              </a:rPr>
              <a:t>Форма индивидуального коррекционно-образовательного маршрута (ИКОМ)</a:t>
            </a:r>
            <a:endParaRPr lang="ru-RU" sz="2000" dirty="0">
              <a:solidFill>
                <a:schemeClr val="tx1"/>
              </a:solidFill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268761"/>
            <a:ext cx="8229600" cy="44239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3836004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algn="just"/>
            <a:r>
              <a:rPr lang="ru-RU" dirty="0"/>
              <a:t>Понимание переживаний и возможностей ребенка, страдающего аутизмом, является одной из центральных проблем. Понимание страдает чаще всего из-за того, что у ребенка имеется «буквальное» восприятие всего окружающего и в связи с этим возникают не только трудности в общении, но и создаются конфликтные ситуации со сверстниками и взрослыми. </a:t>
            </a:r>
          </a:p>
          <a:p>
            <a:pPr algn="just"/>
            <a:r>
              <a:rPr lang="ru-RU" dirty="0"/>
              <a:t>Чрезвычайно важно предугадывать потребности ребенка. Не требовать от него выполнения приказаний, а наоборот руководствоваться его желаниями. 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Взаимодействие с семьей </a:t>
            </a:r>
            <a:r>
              <a:rPr lang="ru-RU" sz="2800" dirty="0">
                <a:solidFill>
                  <a:schemeClr val="tx1"/>
                </a:solidFill>
              </a:rPr>
              <a:t>в работе с детьми </a:t>
            </a:r>
            <a:r>
              <a:rPr lang="ru-RU" sz="2800" dirty="0" smtClean="0">
                <a:solidFill>
                  <a:schemeClr val="tx1"/>
                </a:solidFill>
              </a:rPr>
              <a:t>с РАС</a:t>
            </a:r>
            <a:r>
              <a:rPr lang="ru-RU" sz="2800" dirty="0">
                <a:solidFill>
                  <a:schemeClr val="tx1"/>
                </a:solidFill>
              </a:rPr>
              <a:t/>
            </a:r>
            <a:br>
              <a:rPr lang="ru-RU" sz="2800" dirty="0">
                <a:solidFill>
                  <a:schemeClr val="tx1"/>
                </a:solidFill>
              </a:rPr>
            </a:br>
            <a:endParaRPr lang="ru-RU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249203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algn="just"/>
            <a:r>
              <a:rPr lang="ru-RU" dirty="0"/>
              <a:t>На начальном этапе специалисты стремятся действовать в соответствии с возможностями жизнедеятельности ребенка, не приспосабливая его к себе, а сами приспосабливаясь к нему.</a:t>
            </a:r>
          </a:p>
          <a:p>
            <a:pPr algn="just"/>
            <a:r>
              <a:rPr lang="ru-RU" dirty="0"/>
              <a:t>Именно поэтому необходимо создание теплого психологического климата в окружении ребенка в семье и в самой образовательной организации. Важно, чтобы окружающая ребенка среда не была бы миром враждебным и угрожающим, а способствовала уменьшению барьера, отделяющего внутренний мир ребенка от мира внешнего.</a:t>
            </a:r>
          </a:p>
          <a:p>
            <a:endParaRPr lang="ru-RU" dirty="0"/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800" dirty="0">
                <a:solidFill>
                  <a:schemeClr val="tx1"/>
                </a:solidFill>
              </a:rPr>
              <a:t>Взаимодействие с семьей в работе с детьми </a:t>
            </a:r>
            <a:r>
              <a:rPr lang="ru-RU" sz="2800" dirty="0" smtClean="0">
                <a:solidFill>
                  <a:schemeClr val="tx1"/>
                </a:solidFill>
              </a:rPr>
              <a:t>с РАС</a:t>
            </a:r>
            <a:r>
              <a:rPr lang="ru-RU" sz="2800" dirty="0">
                <a:solidFill>
                  <a:schemeClr val="tx1"/>
                </a:solidFill>
              </a:rPr>
              <a:t/>
            </a:r>
            <a:br>
              <a:rPr lang="ru-RU" sz="2800" dirty="0">
                <a:solidFill>
                  <a:schemeClr val="tx1"/>
                </a:solidFill>
              </a:rPr>
            </a:br>
            <a:endParaRPr lang="ru-RU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951109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79512" y="1052737"/>
            <a:ext cx="8640960" cy="2664296"/>
          </a:xfrm>
        </p:spPr>
        <p:txBody>
          <a:bodyPr/>
          <a:lstStyle/>
          <a:p>
            <a:pPr marL="109728" indent="0" algn="just">
              <a:buNone/>
            </a:pPr>
            <a:r>
              <a:rPr lang="ru-RU" sz="2400" dirty="0" smtClean="0"/>
              <a:t>Учитывать, </a:t>
            </a:r>
            <a:r>
              <a:rPr lang="ru-RU" sz="2400" dirty="0"/>
              <a:t>что степень аутистических нарушений у детей различна и глубина этих нарушений не только постоянно колеблется, но и меняется с возрастом, необходимо использовать элементы разных приемов (методов) оказания помощи ребенку (элементы поведенческой терапии, эмоционально-уровневой терапии и др.). 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 fontScale="90000"/>
          </a:bodyPr>
          <a:lstStyle/>
          <a:p>
            <a:pPr algn="ctr"/>
            <a:r>
              <a:rPr lang="ru-RU" b="0" dirty="0" smtClean="0">
                <a:solidFill>
                  <a:schemeClr val="tx1"/>
                </a:solidFill>
              </a:rPr>
              <a:t>В коррекционной работе важно:</a:t>
            </a:r>
            <a:endParaRPr lang="ru-RU" b="0" dirty="0">
              <a:solidFill>
                <a:schemeClr val="tx1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3573016"/>
            <a:ext cx="6048672" cy="2952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9428038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</TotalTime>
  <Words>1003</Words>
  <Application>Microsoft Office PowerPoint</Application>
  <PresentationFormat>Экран (4:3)</PresentationFormat>
  <Paragraphs>109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Открытая</vt:lpstr>
      <vt:lpstr>Скрипкина Надежда Витальевна, заместитель директора по учебной работе МБОУ «Школа-интернат № 4 г. Челябинска»</vt:lpstr>
      <vt:lpstr>Создание адаптивной пространственно-временной среды</vt:lpstr>
      <vt:lpstr>Ресурсный центр «РОСТОК»</vt:lpstr>
      <vt:lpstr>Коррекционно-развивающее направление ГРЦ «Росток» реализуется при соблюдении следующих условий:</vt:lpstr>
      <vt:lpstr>Специально организованная пространственно-образовательная среда обучения и воспитания</vt:lpstr>
      <vt:lpstr>Форма индивидуального коррекционно-образовательного маршрута (ИКОМ)</vt:lpstr>
      <vt:lpstr>Взаимодействие с семьей в работе с детьми с РАС </vt:lpstr>
      <vt:lpstr>Взаимодействие с семьей в работе с детьми с РАС </vt:lpstr>
      <vt:lpstr>В коррекционной работе важно:</vt:lpstr>
      <vt:lpstr>Итоги реализации коррекционно –развивающего направления ГРЦ «Росток»</vt:lpstr>
      <vt:lpstr>Дистанционное обучение</vt:lpstr>
      <vt:lpstr>Рекомендации по взаимодействию специалистов с семьёй ребенка в условиях дистанционного обучения</vt:lpstr>
      <vt:lpstr>При взаимодействии родителей ученика с РАС с педагогами-психологами, тьюторами, учителями-дефектологами и учителями-логопедами целесообразно выделить и обсудить следующие темы:</vt:lpstr>
      <vt:lpstr>Напомнить родителям о положительных возможностях дистанционного обучения</vt:lpstr>
      <vt:lpstr>Полезные статьи и источники: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Скрипкина Н.В., заместитель директора по учебной работе МБОУ «Школа-интернат № 4 г. Челябинска»</dc:title>
  <dc:creator>Надежда</dc:creator>
  <cp:lastModifiedBy>Надежда</cp:lastModifiedBy>
  <cp:revision>32</cp:revision>
  <dcterms:created xsi:type="dcterms:W3CDTF">2020-04-09T18:12:54Z</dcterms:created>
  <dcterms:modified xsi:type="dcterms:W3CDTF">2020-04-10T09:18:55Z</dcterms:modified>
</cp:coreProperties>
</file>